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037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04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525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21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840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4208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329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823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67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20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334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74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392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70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06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71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44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1E3EDE-949D-41DC-8543-FFAEAAB8D842}" type="datetimeFigureOut">
              <a:rPr lang="ru-KZ" smtClean="0"/>
              <a:t>16.09.2022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398E-24FB-4A7F-BAD9-29DC007179D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91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mirsaba.org/kompeyuterlik-jelilerdi-trler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mirsaba.org/1-adrenalin-gormoni-boletin-bez-a-epifiz-b-osali-bez-gipofiz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mirsaba.org/sabati-tairibi-sanni--derejesi-sabati-tri-jaa-tairippen-tanisu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mirsaba.org/osimdikter-biotehnologiyasi-penni-ou-edistemelik-kesheni-ou-e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mirsaba.org/8--sinipa-arnalfan-biologiya-ou-peninen-krdeli-tairiptar-boji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irsaba.org/t-20-01-2-soj-aza-tilindegi-omonimder-men-soz-varianttarini-fu.html" TargetMode="External"/><Relationship Id="rId2" Type="http://schemas.openxmlformats.org/officeDocument/2006/relationships/hyperlink" Target="https://emirsaba.org/2-shikizattar-onimderdi-bolip-alu-jene-tazala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D89735-9BF1-8F3B-3C0A-A82A59982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kk-KZ">
                <a:solidFill>
                  <a:schemeClr val="tx1">
                    <a:lumMod val="85000"/>
                    <a:lumOff val="15000"/>
                  </a:schemeClr>
                </a:solidFill>
              </a:rPr>
              <a:t>2 лекция</a:t>
            </a:r>
            <a:endParaRPr lang="ru-KZ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A408F-D0A3-A8A4-4E3C-34BE409F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k-KZ" sz="4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4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Өсімдіктердің сұрыптарын жақсарту. Өсімдіктердің аурулар мен зиянкестерге төзімділігін арттыру.</a:t>
            </a:r>
            <a:endParaRPr lang="ru-KZ" sz="4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66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DBBE-995B-EA7E-6BD1-5A5F8E9F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rgbClr val="EBEBEB"/>
                </a:solidFill>
                <a:latin typeface="Times New Roman" panose="02020603050405020304" pitchFamily="18" charset="0"/>
              </a:rPr>
              <a:t>ІІ.</a:t>
            </a:r>
            <a:r>
              <a:rPr lang="ru-RU" b="1" i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Протопластарды </a:t>
            </a:r>
            <a:r>
              <a:rPr lang="ru-RU" b="1" i="1" u="sng">
                <a:solidFill>
                  <a:srgbClr val="EBEBEB"/>
                </a:solidFill>
                <a:effectLst/>
                <a:latin typeface="Times New Roman" panose="02020603050405020304" pitchFamily="18" charset="0"/>
                <a:hlinkClick r:id="rId2"/>
              </a:rPr>
              <a:t>біріктіру</a:t>
            </a:r>
            <a:endParaRPr lang="ru-KZ">
              <a:solidFill>
                <a:srgbClr val="EBEBEB"/>
              </a:solidFill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B3D28-DF7A-F920-87BB-B43D1C37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Жасушаларды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жетілдіру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жекеленген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протопластарды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 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соматикалық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жаушаларына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микро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организмдерге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қолданылатын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жұмыс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істеудің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реті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принциптері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мен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ережелерін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қолдану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мүмкіндігін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ашты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сомалық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немесе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протопластарының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популяциясын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бүтін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беруге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қабілетті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жеке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организм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суспензиясы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қарастыруға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мүмкіндік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береді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ru-KZ" dirty="0"/>
          </a:p>
        </p:txBody>
      </p:sp>
      <p:pic>
        <p:nvPicPr>
          <p:cNvPr id="1026" name="Picture 2" descr="Өсімдіктер құрғақшылыққа төзімділік режімін «қосуға» мүмкіндік алды • Юлия  Кондратенко • «Элементтер» бойынша ғылыми жаңалықтар • Биотехнология,  ботаника, генетика">
            <a:extLst>
              <a:ext uri="{FF2B5EF4-FFF2-40B4-BE49-F238E27FC236}">
                <a16:creationId xmlns:a16="http://schemas.microsoft.com/office/drawing/2014/main" id="{E222856E-9732-7853-E12D-B419ED40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0404" y="2548281"/>
            <a:ext cx="4624220" cy="31336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40F99-00F1-0FC5-F834-ABBFFF14CB69}"/>
              </a:ext>
            </a:extLst>
          </p:cNvPr>
          <p:cNvSpPr txBox="1"/>
          <p:nvPr/>
        </p:nvSpPr>
        <p:spPr>
          <a:xfrm>
            <a:off x="1011382" y="1066801"/>
            <a:ext cx="103770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 err="1">
                <a:effectLst/>
                <a:latin typeface="Times New Roman" panose="02020603050405020304" pitchFamily="18" charset="0"/>
              </a:rPr>
              <a:t>Жекеленген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1" dirty="0" err="1">
                <a:effectLst/>
                <a:latin typeface="Times New Roman" panose="02020603050405020304" pitchFamily="18" charset="0"/>
              </a:rPr>
              <a:t>протопластар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дегеніміз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қабықшасынан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айырылған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сомалық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жасушалар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 1970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жылы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жасушалар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өнімдерінің</a:t>
            </a:r>
            <a:br>
              <a:rPr lang="ru-RU" dirty="0"/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парасексуальды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гибридизациясына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негізделген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протопластарды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біріктіру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дісі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болды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дістің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м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жыныс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жасушаларын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(гамета)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емес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яғни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соматикалық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soma –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жасушаларын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гибридизациялауға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негізделеді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Мұндай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жолмен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алынған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ұрықтан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дамиды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Парасексуальды</a:t>
            </a:r>
            <a:br>
              <a:rPr lang="ru-RU" dirty="0"/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гибридизация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дісімен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түр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аралық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түр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ішіндік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туыс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тұқым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аралық</a:t>
            </a:r>
            <a:br>
              <a:rPr lang="ru-RU" dirty="0"/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(тек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деңгейде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алуға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бірақ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күрделі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қондырғылар</a:t>
            </a:r>
            <a:br>
              <a:rPr lang="ru-RU" dirty="0"/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мен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арнайы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жағдайларды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қажет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етеді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Сонда  да,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қазіргі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кезде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өсімдіктерге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қолданбалы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соматикалық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гибридизация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дісімен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гибридтерді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алудың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технологиясы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дайындалуда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Қазіргі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кезде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жертүйнектің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темекінің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түр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аралық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парасексуальды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u="none" strike="noStrike" dirty="0" err="1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гибридтері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яғни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партиясы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құрылуда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Протопластарды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біріктіру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гибридті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түрін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шаруашылығындағы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селекциялық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жұмыстарының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технологиялық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деңгейі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табылады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7336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2620-FA49-E2C8-DDB9-7286A8EC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Жасушалық,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генетикалық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жəне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хромосомалық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инженерияның</a:t>
            </a:r>
            <a:r>
              <a:rPr lang="kk-KZ" sz="2300" dirty="0">
                <a:solidFill>
                  <a:srgbClr val="FFFFFF"/>
                </a:solidFill>
                <a:effectLst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өсімдіктердің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сұрыптарын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шығарудағы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маңызы</a:t>
            </a:r>
            <a:endParaRPr lang="en-US" sz="23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D0D3C-BF33-EBB4-FF0D-A92778AA2A4D}"/>
              </a:ext>
            </a:extLst>
          </p:cNvPr>
          <p:cNvSpPr txBox="1"/>
          <p:nvPr/>
        </p:nvSpPr>
        <p:spPr>
          <a:xfrm>
            <a:off x="1103312" y="2763520"/>
            <a:ext cx="10020300" cy="3484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Жасушалық 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инженерияны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өсімдіктердің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u="none" strike="noStrike" dirty="0" err="1">
                <a:effectLst/>
                <a:latin typeface="+mj-lt"/>
                <a:ea typeface="+mj-ea"/>
                <a:cs typeface="+mj-cs"/>
                <a:hlinkClick r:id="rId6"/>
              </a:rPr>
              <a:t>жаңа</a:t>
            </a:r>
            <a:r>
              <a:rPr lang="en-US" sz="1600" u="none" strike="noStrike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600" u="none" strike="noStrike" dirty="0" err="1">
                <a:effectLst/>
                <a:latin typeface="+mj-lt"/>
                <a:ea typeface="+mj-ea"/>
                <a:cs typeface="+mj-cs"/>
                <a:hlinkClick r:id="rId6"/>
              </a:rPr>
              <a:t>сұрыптарын</a:t>
            </a:r>
            <a:r>
              <a:rPr lang="en-US" sz="1600" u="none" strike="noStrike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600" u="none" strike="noStrike" dirty="0" err="1">
                <a:effectLst/>
                <a:latin typeface="+mj-lt"/>
                <a:ea typeface="+mj-ea"/>
                <a:cs typeface="+mj-cs"/>
                <a:hlinkClick r:id="rId6"/>
              </a:rPr>
              <a:t>шығаруда</a:t>
            </a:r>
            <a:r>
              <a:rPr lang="en-US" sz="1600" u="none" strike="noStrike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қолдану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Соңғы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жылдардағы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ғалымдардың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жүргізген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зерттеу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жұмыстарының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нəтижелері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бойынша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арнайы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қоректік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ортада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өсімдіктердің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ұлпаларын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жасушаларын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жəне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протопластарын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өсіру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арқылы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өсімдіктердің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сұрыптары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мен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түрлерін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шығару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мүмкін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екендігін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көрсеткен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 Қоректік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ортада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өсіріліп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жатқан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көптеген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жасушалар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ішінен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қасиеттері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барларын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таңдап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алуға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болады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Таңдап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алынып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қоректік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ортаға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отырғызылған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əлі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дифференцияланып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біте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қоймаған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көптеген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жасушалар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–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каллустар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береді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Осы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каллустарда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олардың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өмір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сүру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жағдайларын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(қоректік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ортаның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құрамын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)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өзгерте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отырып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өскіндердің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пайда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болуын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шақырып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ал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кейіннен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оларды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жаңа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қоректік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ортаға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апарып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егу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арқылы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тұтас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алуға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болады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Мұндай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тек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бір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ғана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денелік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соматикалық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)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жасушадан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пайда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болуы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себепті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бастапқы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шыққан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жасушасының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тұқымдық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белгілерін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сақтап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қалады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Мысалы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бастапқы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жасуша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топырақ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тұздылығына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немесе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қандайда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бір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патогенді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микроорганизмдерге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төзімді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болған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болса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одан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өсіп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шыққан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өсімдік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те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дəл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сондай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қасиеттерге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ие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  </a:t>
            </a:r>
            <a:r>
              <a:rPr lang="en-US" sz="1600" dirty="0" err="1">
                <a:effectLst/>
                <a:latin typeface="+mj-lt"/>
                <a:ea typeface="+mj-ea"/>
                <a:cs typeface="+mj-cs"/>
              </a:rPr>
              <a:t>болады</a:t>
            </a:r>
            <a:r>
              <a:rPr lang="en-US" sz="1600" dirty="0">
                <a:effectLst/>
                <a:latin typeface="+mj-lt"/>
                <a:ea typeface="+mj-ea"/>
                <a:cs typeface="+mj-cs"/>
              </a:rPr>
              <a:t>.</a:t>
            </a:r>
            <a:br>
              <a:rPr lang="en-US" sz="1600" dirty="0">
                <a:effectLst/>
                <a:latin typeface="+mj-lt"/>
                <a:ea typeface="+mj-ea"/>
                <a:cs typeface="+mj-cs"/>
              </a:rPr>
            </a:br>
            <a:endParaRPr lang="en-US" sz="16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br>
              <a:rPr lang="en-US" sz="1300" dirty="0">
                <a:latin typeface="+mj-lt"/>
                <a:ea typeface="+mj-ea"/>
                <a:cs typeface="+mj-cs"/>
              </a:rPr>
            </a:br>
            <a:endParaRPr lang="en-US" sz="13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904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ECC31-4FC0-5123-FAA7-9B3FF5D8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1" y="2110154"/>
            <a:ext cx="7990449" cy="368807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</a:rPr>
              <a:t>Жасушалық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селекцияның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қолданылатын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д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стүрлі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селекциясынан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бірталай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артықшылығы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бар.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Мұның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басты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артықшылығы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–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үдерістердің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қарқындылығын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деңгейде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арттыруға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мүмкіндік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береді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Мысалы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сұрыптарын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д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стүрлі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діспен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шығару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үшін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кемінде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10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немесе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кейбір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жағдайларда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20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жылға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дейін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уақыт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кетеді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dirty="0"/>
            </a:br>
            <a:r>
              <a:rPr lang="ru-RU" sz="1600" b="0" i="0" dirty="0">
                <a:effectLst/>
                <a:latin typeface="Times New Roman" panose="02020603050405020304" pitchFamily="18" charset="0"/>
              </a:rPr>
              <a:t>Ал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жылдан-жылға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келе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жатқан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азық-түлікке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деген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сұраныс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өнімділігін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арттыруға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бағытталған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сұрыптау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жұмыстарының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н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тижелілігін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арттыруды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талап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етеді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Жасушалық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болса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жасушаларын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өсіру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зертханалық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жылдың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барлық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мерзімдерінде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жүргізілуі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себепті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осы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саланың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маусымдық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ерекшеліктеріне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аса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бағына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қоймайды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Бұдан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басқа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селекциялық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жұмыстың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қарқындылығы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жалпы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көлемінің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азаюына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байланысты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Өйткені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жұмыстың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кезеңі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зертханалық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жүргізілуі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себепті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р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жылы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гибридті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өсіруге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пайдаланылатын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өте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жер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телімдерін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өңдеп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-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қараудың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қажеті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болмай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Егер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де  жасанды  қоректік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ортада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өсіріліп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жатқан</a:t>
            </a:r>
            <a:br>
              <a:rPr lang="ru-RU" sz="1600" dirty="0"/>
            </a:b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рбір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жасушаны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жеке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ағза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қарайтын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болсақ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онда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дістегі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бір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т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жірибеде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ондаған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миллион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болашақ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толыққұнды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күтіп-қарауға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мүмкіндік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туылады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Д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стүрлі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бойынша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даладағы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жер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үлескілерінде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істейтін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селекционер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мұндай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мүмкіншілікке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ие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бола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алмайды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дегенде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бағбан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дана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көлеміндегі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өсімдіктермен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істеуі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мүмкін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D30CBF-7BD0-DA26-7817-0749AE80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936" y="2733755"/>
            <a:ext cx="3628212" cy="2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2F75-2CCD-D085-6E9A-29CF1202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14400"/>
            <a:ext cx="6850966" cy="5333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Д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стүрлі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селекцияда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рбір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сұрыптарға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тұқымға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кейде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тіпті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түрге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жататын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аналық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аталық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ұрықтарын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қосу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жүргізіледі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Бірақ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мұнда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жыныстық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ұрықтану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аталық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аналықтар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ретінде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белгілі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</a:t>
            </a:r>
            <a:endParaRPr lang="ru-RU" sz="1400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ағзаларды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пайдалану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мүмкіншіліктерімен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шектеледі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Атап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айтқанда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жыныстық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гибридизациялау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тек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қана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туыс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түрлерге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жататын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арасында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жүзеге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асырылады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>
              <a:lnSpc>
                <a:spcPct val="90000"/>
              </a:lnSpc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жасушаларынан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бөлініп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алынған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протопластарын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біріктірудің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 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ашылуы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гибридтерін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мүмкіндіктеріне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жеткіздірді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протопластардың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біріктірілуі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н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болған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жасушадан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селекционерлер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тарапынан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қызығушылық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тудыратын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шығады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Қоректік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суспензияда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протопластардың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өздігінен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қосылуы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өте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сирек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кездесуі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себепті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ғалымдар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осы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үдерісті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жеделдететін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заттарды</a:t>
            </a:r>
            <a:endParaRPr lang="ru-RU" sz="14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қолдана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бастаған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мақсатта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бастапқыда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натрий нитраты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қолданылды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Бірақ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та,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кейіннен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сері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күштірек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заттар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табыла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бастады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мысалы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>
              <a:lnSpc>
                <a:spcPct val="90000"/>
              </a:lnSpc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концентрациядағы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полиэтиленгликоль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пайдаланылды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400" dirty="0"/>
          </a:p>
        </p:txBody>
      </p:sp>
      <p:pic>
        <p:nvPicPr>
          <p:cNvPr id="3074" name="Picture 2" descr="Ғылым 2.0 - Биотехнология 8 факт Факт 1. 2012 жыл биотехнология дақылдарын  коммерциализациялаудан 17 жыл қатарынан табысты болды. Биотехнологиялық  дақылдар өндірістік өнеркәсіпке 1996 жылдан бері енгізілді және  биотехнологиялық дақылдар жыл сайын 1966-дан">
            <a:extLst>
              <a:ext uri="{FF2B5EF4-FFF2-40B4-BE49-F238E27FC236}">
                <a16:creationId xmlns:a16="http://schemas.microsoft.com/office/drawing/2014/main" id="{8EBEC572-8F12-DD09-C93C-0DAF8A9E9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r="49156" b="1"/>
          <a:stretch/>
        </p:blipFill>
        <p:spPr bwMode="auto">
          <a:xfrm>
            <a:off x="7551643" y="2052213"/>
            <a:ext cx="3991900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9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8BD285-B5C2-6F0D-667C-782B3477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506438"/>
            <a:ext cx="6414868" cy="5741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Протопластардың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қосылуы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н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болған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жаңа</a:t>
            </a:r>
            <a:endParaRPr lang="ru-RU" sz="17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жасушада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ядро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олар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кейіннен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бірігіп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кетуі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немесе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жеке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тұруы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мүмкін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Егер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де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протопластағы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ядролар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бірігетін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болса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онда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хромосомалар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саны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еселенеді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Кейбір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жағдайларда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тек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ғана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ядросы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бар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гибридті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жасуша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алуға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қол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жеткізіледі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Мұндай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гибридтерге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1" dirty="0" err="1">
                <a:effectLst/>
                <a:latin typeface="Times New Roman" panose="02020603050405020304" pitchFamily="18" charset="0"/>
              </a:rPr>
              <a:t>цибридтер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деген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атау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қолданылады</a:t>
            </a:r>
            <a:endParaRPr lang="ru-RU" sz="17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яғни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цитоплазмалық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гибридтер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).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Сондықтан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жасушаларды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біріктіру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бұрын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өзара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көбейе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алмайтын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сұрыптары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мен 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түрлерін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будандастыру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мүмкіндіктерінің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ашылуы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селекция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саласында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жетістіктерге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қол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жеткізуге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мүмкіндіктер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тудырады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7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0BE9C9-9C6E-F5FE-48C4-015A8E7B6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4" r="16147" b="-1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63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953B-76BA-2250-D75A-51F73AA9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Генетикалық инженерияны </a:t>
            </a:r>
            <a:r>
              <a:rPr lang="ru-RU" sz="3600" b="1" i="1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hlinkClick r:id="rId2"/>
              </a:rPr>
              <a:t>өсімдіктердің жаңа сұрыптарын</a:t>
            </a:r>
            <a:r>
              <a:rPr lang="ru-RU" sz="3600" b="1" i="1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шығаруда қолдану</a:t>
            </a:r>
            <a:endParaRPr lang="ru-KZ" sz="36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CFC7-6F38-C102-95DA-1B6B49C4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011680"/>
            <a:ext cx="10972799" cy="423671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ru-RU" sz="18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инженерияның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дістері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бастапқыда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микроорганизмдерде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сынақтан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өтіп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жасалынып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шығарылған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болатын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. Осы  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дістерді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пен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жануарлар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жасушаларында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қолдануға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талпыну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көптеген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қиыншылықтарға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соқтырған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Мұндағы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ең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басты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таң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қаларлық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ерекшелік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мен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жануарлардың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гендерінде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ақуыз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синтезіне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жауапты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үлеске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бұлар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кейіннен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экзондар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аталды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) ж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мұндай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қызмет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атқармайтын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бөліктері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бұлар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интрондар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деп</a:t>
            </a:r>
            <a:br>
              <a:rPr lang="ru-RU" sz="2400" dirty="0"/>
            </a:b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аталды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анықталған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болса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бактерияларда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интрондар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мүлде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жоқ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шыққан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37635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C7664-028A-A3B8-9523-2F5A3DA1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82" y="773724"/>
            <a:ext cx="7365550" cy="32266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Интрондардың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болуы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гендік-инженерлік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ауыстырулар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жүргізу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жұмыстарының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өтуін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өте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қиындатады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жануарлардың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гендерін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бактериалды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жасушаларына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ғана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ендіру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оңай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жүзеге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асырылады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Атап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айтқанда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гендер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плазмидаларға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оңай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ендіріледі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белсенді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түрде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көбейе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де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алайда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бактериалды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ендірудегі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басты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мақсаты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қажетті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ақуыз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синтезін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атқара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алмайды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Қандай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жолмен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пен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жануарлардың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гендерін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бактериялардың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жасушасында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жұмыс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істеуге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м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жбүрлеуге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? Ол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үшін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бактерияларды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–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сатыдаға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ағзалардан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келінген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гендерден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түсетін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бұйрықтарды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яғни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тілін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)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түсінуін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қамтамасыз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ету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қажет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мақсатта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осындай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гендердегі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бактерия</a:t>
            </a: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br>
              <a:rPr lang="ru-RU" sz="1600" b="0" i="0" dirty="0">
                <a:effectLst/>
                <a:latin typeface="Times New Roman" panose="02020603050405020304" pitchFamily="18" charset="0"/>
              </a:rPr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жасушалары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түсінбейтін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интрондарды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алып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тастау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қажет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KZ" sz="11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02A2AA-7F77-C804-D563-358AC303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4267831"/>
            <a:ext cx="5173451" cy="1955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043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24AFC-F760-968C-9D4F-1E938D441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143000"/>
            <a:ext cx="5919503" cy="4973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 b="0" i="0" dirty="0">
                <a:effectLst/>
                <a:latin typeface="Times New Roman" panose="02020603050405020304" pitchFamily="18" charset="0"/>
              </a:rPr>
              <a:t>Осы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бағытта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жүргізілген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зерттеу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жұмыстарының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барысында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ғалымдар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жануарлар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жасушаларының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ДНҚ-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ғы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ақуыз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синтезі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кезінде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информациялық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РНҚ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түзілетінін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 ж</a:t>
            </a:r>
            <a:r>
              <a:rPr lang="en-US" sz="19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не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>
                <a:effectLst/>
                <a:latin typeface="Times New Roman" panose="02020603050405020304" pitchFamily="18" charset="0"/>
              </a:rPr>
              <a:t> эндонуклеаз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рестрикциясы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интрон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>
                <a:effectLst/>
                <a:latin typeface="Times New Roman" panose="02020603050405020304" pitchFamily="18" charset="0"/>
              </a:rPr>
              <a:t> бар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үлескіні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алып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 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тастауға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болатынын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анықтаған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Кейіннен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үдеріс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900" b="0" i="1" dirty="0">
                <a:effectLst/>
                <a:latin typeface="Times New Roman" panose="02020603050405020304" pitchFamily="18" charset="0"/>
              </a:rPr>
              <a:t>сплайсинг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(лат.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сөзінен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ауд.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қосылу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бірігу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аталды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>
                <a:effectLst/>
                <a:latin typeface="Times New Roman" panose="02020603050405020304" pitchFamily="18" charset="0"/>
              </a:rPr>
              <a:t>Сплайсинг  н</a:t>
            </a:r>
            <a:r>
              <a:rPr lang="en-US" sz="19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жануарлар</a:t>
            </a:r>
            <a:br>
              <a:rPr lang="ru-RU" sz="1900" dirty="0"/>
            </a:b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жасушаларында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бактериалды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жасушасындағыдай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информациялық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  РНҚ  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900" dirty="0"/>
          </a:p>
        </p:txBody>
      </p:sp>
    </p:spTree>
    <p:extLst>
      <p:ext uri="{BB962C8B-B14F-4D97-AF65-F5344CB8AC3E}">
        <p14:creationId xmlns:p14="http://schemas.microsoft.com/office/powerpoint/2010/main" val="3840528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2EF09-A236-344F-791A-9E6CB18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Геномдық ж</a:t>
            </a:r>
            <a:r>
              <a:rPr lang="en-US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не хромосомалық инженерия </a:t>
            </a:r>
            <a:r>
              <a:rPr lang="en-US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дістерін</a:t>
            </a:r>
            <a:br>
              <a:rPr lang="ru-RU" sz="2900">
                <a:solidFill>
                  <a:srgbClr val="FFFFFF"/>
                </a:solidFill>
              </a:rPr>
            </a:br>
            <a:r>
              <a:rPr lang="ru-RU" sz="29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фитобиотехнологияда қолдану</a:t>
            </a:r>
            <a:endParaRPr lang="ru-KZ" sz="29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9DE03-4896-3615-66A6-6DC51834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452350"/>
            <a:ext cx="10263383" cy="37960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жасушалар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геномын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ұрықтық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сомалық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жолмен</a:t>
            </a:r>
            <a:br>
              <a:rPr lang="ru-RU" sz="1800" dirty="0"/>
            </a:b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гибридтеуге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Бұлардың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біріншісі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табиғи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ж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не жасанды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жолмен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жүргізілуі</a:t>
            </a:r>
            <a:br>
              <a:rPr lang="ru-RU" sz="1800" dirty="0"/>
            </a:b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мүмкін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болса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екіншісі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– тек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қана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жасанды 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дістер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атқарылады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жыныстық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жолмен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гибридтеу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бұрыннан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белгілі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адамдар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оны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ерте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кезден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қолданып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келген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800" dirty="0"/>
            </a:b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Сомалық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гибридтеу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дісі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1892 ж. Дж. Клерк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алғаш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рет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телорез (</a:t>
            </a:r>
            <a:r>
              <a:rPr lang="en-US" sz="1800" b="0" i="1" dirty="0" err="1">
                <a:effectLst/>
                <a:latin typeface="Times New Roman" panose="02020603050405020304" pitchFamily="18" charset="0"/>
              </a:rPr>
              <a:t>Statiotes</a:t>
            </a:r>
            <a:br>
              <a:rPr lang="en-US" sz="1800" dirty="0"/>
            </a:br>
            <a:r>
              <a:rPr lang="en-US" sz="1800" b="0" i="1" dirty="0" err="1">
                <a:effectLst/>
                <a:latin typeface="Times New Roman" panose="02020603050405020304" pitchFamily="18" charset="0"/>
              </a:rPr>
              <a:t>aloides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аталатын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су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өсімдігінің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протопластарын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бөліп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алған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br>
              <a:rPr lang="ru-RU" sz="1800" dirty="0"/>
            </a:br>
            <a:r>
              <a:rPr lang="ru-RU" sz="1800" b="0" i="0" dirty="0">
                <a:effectLst/>
                <a:latin typeface="Times New Roman" panose="02020603050405020304" pitchFamily="18" charset="0"/>
              </a:rPr>
              <a:t>н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тижелерінен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кейін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бастау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алады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800" dirty="0"/>
            </a:b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Бактериялар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микроскопиялық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саңырауқұлақтарының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интактты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(лат.</a:t>
            </a:r>
            <a:br>
              <a:rPr lang="ru-RU" sz="1800" dirty="0"/>
            </a:br>
            <a:r>
              <a:rPr lang="en-US" sz="1800" b="0" i="0" dirty="0" err="1">
                <a:effectLst/>
                <a:latin typeface="Times New Roman" panose="02020603050405020304" pitchFamily="18" charset="0"/>
              </a:rPr>
              <a:t>Intactus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 –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қол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тимеген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 таза)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жасушалары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сияқты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сомалық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)</a:t>
            </a:r>
            <a:br>
              <a:rPr lang="ru-RU" sz="1800" dirty="0"/>
            </a:b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жасушалары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да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қалыпты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бір-бірімен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қосылмайды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үшін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алдын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-ала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олардың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жасуша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қабығы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алынып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протопластарға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айналуы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(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трансформациялануы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қажет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болады</a:t>
            </a:r>
            <a:endParaRPr lang="ru-KZ" sz="1800" dirty="0"/>
          </a:p>
        </p:txBody>
      </p:sp>
    </p:spTree>
    <p:extLst>
      <p:ext uri="{BB962C8B-B14F-4D97-AF65-F5344CB8AC3E}">
        <p14:creationId xmlns:p14="http://schemas.microsoft.com/office/powerpoint/2010/main" val="201942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304D-D2AC-914D-5B8C-13A3D3E1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Өсімдіктер биотехнологиясы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4970E5-2629-75DC-D1D7-CF3CC70CF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638925" y="2391051"/>
            <a:ext cx="5010150" cy="333402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6F885-6810-A77D-1BAB-D3947AE313FE}"/>
              </a:ext>
            </a:extLst>
          </p:cNvPr>
          <p:cNvSpPr txBox="1"/>
          <p:nvPr/>
        </p:nvSpPr>
        <p:spPr>
          <a:xfrm>
            <a:off x="542925" y="1853248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 err="1"/>
              <a:t>in</a:t>
            </a:r>
            <a:r>
              <a:rPr lang="ru-KZ" dirty="0"/>
              <a:t> </a:t>
            </a:r>
            <a:r>
              <a:rPr lang="ru-KZ" dirty="0" err="1"/>
              <a:t>vitro</a:t>
            </a:r>
            <a:r>
              <a:rPr lang="ru-KZ" dirty="0"/>
              <a:t> </a:t>
            </a:r>
            <a:r>
              <a:rPr lang="ru-KZ" dirty="0" err="1"/>
              <a:t>өсірілетін</a:t>
            </a:r>
            <a:r>
              <a:rPr lang="ru-KZ" dirty="0"/>
              <a:t> </a:t>
            </a:r>
            <a:r>
              <a:rPr lang="ru-KZ" dirty="0" err="1"/>
              <a:t>өсімдік</a:t>
            </a:r>
            <a:r>
              <a:rPr lang="ru-KZ" dirty="0"/>
              <a:t> </a:t>
            </a:r>
            <a:r>
              <a:rPr lang="ru-KZ" dirty="0" err="1"/>
              <a:t>жасушаларын</a:t>
            </a:r>
            <a:r>
              <a:rPr lang="ru-KZ" dirty="0"/>
              <a:t> </a:t>
            </a:r>
            <a:r>
              <a:rPr lang="ru-KZ" dirty="0" err="1"/>
              <a:t>пайдалануға</a:t>
            </a:r>
            <a:r>
              <a:rPr lang="ru-KZ" dirty="0"/>
              <a:t> </a:t>
            </a:r>
            <a:r>
              <a:rPr lang="ru-KZ" dirty="0" err="1"/>
              <a:t>негізделген</a:t>
            </a:r>
            <a:r>
              <a:rPr lang="ru-KZ" dirty="0"/>
              <a:t> </a:t>
            </a:r>
            <a:r>
              <a:rPr lang="ru-KZ" dirty="0" err="1"/>
              <a:t>ғылым</a:t>
            </a:r>
            <a:r>
              <a:rPr lang="ru-KZ" dirty="0"/>
              <a:t> мен </a:t>
            </a:r>
            <a:r>
              <a:rPr lang="ru-KZ" dirty="0" err="1"/>
              <a:t>өндірістің</a:t>
            </a:r>
            <a:r>
              <a:rPr lang="ru-KZ" dirty="0"/>
              <a:t> </a:t>
            </a:r>
            <a:r>
              <a:rPr lang="ru-KZ" dirty="0" err="1"/>
              <a:t>жаңа</a:t>
            </a:r>
            <a:r>
              <a:rPr lang="ru-KZ" dirty="0"/>
              <a:t> </a:t>
            </a:r>
            <a:r>
              <a:rPr lang="ru-KZ" dirty="0" err="1"/>
              <a:t>саласы</a:t>
            </a:r>
            <a:r>
              <a:rPr lang="ru-KZ" dirty="0"/>
              <a:t>. </a:t>
            </a:r>
            <a:r>
              <a:rPr lang="ru-KZ" dirty="0" err="1"/>
              <a:t>Мәдени</a:t>
            </a:r>
            <a:r>
              <a:rPr lang="ru-KZ" dirty="0"/>
              <a:t> </a:t>
            </a:r>
            <a:r>
              <a:rPr lang="ru-KZ" dirty="0" err="1"/>
              <a:t>өсімдік</a:t>
            </a:r>
            <a:r>
              <a:rPr lang="ru-KZ" dirty="0"/>
              <a:t> </a:t>
            </a:r>
            <a:r>
              <a:rPr lang="ru-KZ" dirty="0" err="1"/>
              <a:t>жасушалары</a:t>
            </a:r>
            <a:r>
              <a:rPr lang="ru-KZ" dirty="0"/>
              <a:t> осы </a:t>
            </a:r>
            <a:r>
              <a:rPr lang="ru-KZ" dirty="0" err="1"/>
              <a:t>түрге</a:t>
            </a:r>
            <a:r>
              <a:rPr lang="ru-KZ" dirty="0"/>
              <a:t> </a:t>
            </a:r>
            <a:r>
              <a:rPr lang="ru-KZ" dirty="0" err="1"/>
              <a:t>тән</a:t>
            </a:r>
            <a:r>
              <a:rPr lang="ru-KZ" dirty="0"/>
              <a:t> </a:t>
            </a:r>
            <a:r>
              <a:rPr lang="ru-KZ" dirty="0" err="1"/>
              <a:t>бағалы</a:t>
            </a:r>
            <a:r>
              <a:rPr lang="ru-KZ" dirty="0"/>
              <a:t> </a:t>
            </a:r>
            <a:r>
              <a:rPr lang="ru-KZ" dirty="0" err="1"/>
              <a:t>екіншілік</a:t>
            </a:r>
            <a:r>
              <a:rPr lang="ru-KZ" dirty="0"/>
              <a:t> </a:t>
            </a:r>
            <a:r>
              <a:rPr lang="ru-KZ" dirty="0" err="1"/>
              <a:t>метаболиттерді</a:t>
            </a:r>
            <a:r>
              <a:rPr lang="ru-KZ" dirty="0"/>
              <a:t> </a:t>
            </a:r>
            <a:r>
              <a:rPr lang="ru-KZ" dirty="0" err="1"/>
              <a:t>синтездеу</a:t>
            </a:r>
            <a:r>
              <a:rPr lang="ru-KZ" dirty="0"/>
              <a:t> </a:t>
            </a:r>
            <a:r>
              <a:rPr lang="ru-KZ" dirty="0" err="1"/>
              <a:t>қабілетінің</a:t>
            </a:r>
            <a:r>
              <a:rPr lang="ru-KZ" dirty="0"/>
              <a:t> </a:t>
            </a:r>
            <a:r>
              <a:rPr lang="ru-KZ" dirty="0" err="1"/>
              <a:t>сақталуына</a:t>
            </a:r>
            <a:r>
              <a:rPr lang="ru-KZ" dirty="0"/>
              <a:t> </a:t>
            </a:r>
            <a:r>
              <a:rPr lang="ru-KZ" dirty="0" err="1"/>
              <a:t>байланысты</a:t>
            </a:r>
            <a:r>
              <a:rPr lang="ru-KZ" dirty="0"/>
              <a:t> </a:t>
            </a:r>
            <a:r>
              <a:rPr lang="ru-KZ" dirty="0" err="1"/>
              <a:t>экономикалық</a:t>
            </a:r>
            <a:r>
              <a:rPr lang="ru-KZ" dirty="0"/>
              <a:t> </a:t>
            </a:r>
            <a:r>
              <a:rPr lang="ru-KZ" dirty="0" err="1"/>
              <a:t>маңызды</a:t>
            </a:r>
            <a:r>
              <a:rPr lang="ru-KZ" dirty="0"/>
              <a:t> </a:t>
            </a:r>
            <a:r>
              <a:rPr lang="ru-KZ" dirty="0" err="1"/>
              <a:t>заттарды</a:t>
            </a:r>
            <a:r>
              <a:rPr lang="ru-KZ" dirty="0"/>
              <a:t> </a:t>
            </a:r>
            <a:r>
              <a:rPr lang="ru-KZ" dirty="0" err="1"/>
              <a:t>өнеркәсіптік</a:t>
            </a:r>
            <a:r>
              <a:rPr lang="ru-KZ" dirty="0"/>
              <a:t> </a:t>
            </a:r>
            <a:r>
              <a:rPr lang="ru-KZ" dirty="0" err="1"/>
              <a:t>жолмен</a:t>
            </a:r>
            <a:r>
              <a:rPr lang="ru-KZ" dirty="0"/>
              <a:t> </a:t>
            </a:r>
            <a:r>
              <a:rPr lang="ru-KZ" dirty="0" err="1"/>
              <a:t>алу</a:t>
            </a:r>
            <a:r>
              <a:rPr lang="ru-KZ" dirty="0"/>
              <a:t> </a:t>
            </a:r>
            <a:r>
              <a:rPr lang="ru-KZ" dirty="0" err="1"/>
              <a:t>мақсатында</a:t>
            </a:r>
            <a:r>
              <a:rPr lang="ru-KZ" dirty="0"/>
              <a:t> </a:t>
            </a:r>
            <a:r>
              <a:rPr lang="ru-KZ" dirty="0" err="1"/>
              <a:t>жасушалық</a:t>
            </a:r>
            <a:r>
              <a:rPr lang="ru-KZ" dirty="0"/>
              <a:t> </a:t>
            </a:r>
            <a:r>
              <a:rPr lang="ru-KZ" dirty="0" err="1"/>
              <a:t>технологияларды</a:t>
            </a:r>
            <a:r>
              <a:rPr lang="ru-KZ" dirty="0"/>
              <a:t> </a:t>
            </a:r>
            <a:r>
              <a:rPr lang="ru-KZ" dirty="0" err="1"/>
              <a:t>жасау</a:t>
            </a:r>
            <a:r>
              <a:rPr lang="ru-KZ" dirty="0"/>
              <a:t> </a:t>
            </a:r>
            <a:r>
              <a:rPr lang="ru-KZ" dirty="0" err="1"/>
              <a:t>үшін</a:t>
            </a:r>
            <a:r>
              <a:rPr lang="ru-KZ" dirty="0"/>
              <a:t> </a:t>
            </a:r>
            <a:r>
              <a:rPr lang="ru-KZ" dirty="0" err="1"/>
              <a:t>қолданылады</a:t>
            </a:r>
            <a:r>
              <a:rPr lang="ru-KZ" dirty="0"/>
              <a:t>. </a:t>
            </a:r>
            <a:r>
              <a:rPr lang="ru-KZ" dirty="0" err="1"/>
              <a:t>Өсімдіктерді</a:t>
            </a:r>
            <a:r>
              <a:rPr lang="ru-KZ" dirty="0"/>
              <a:t> </a:t>
            </a:r>
            <a:r>
              <a:rPr lang="ru-KZ" dirty="0" err="1"/>
              <a:t>генетикалық</a:t>
            </a:r>
            <a:r>
              <a:rPr lang="ru-KZ" dirty="0"/>
              <a:t> </a:t>
            </a:r>
            <a:r>
              <a:rPr lang="ru-KZ" dirty="0" err="1"/>
              <a:t>жақсартудың</a:t>
            </a:r>
            <a:r>
              <a:rPr lang="ru-KZ" dirty="0"/>
              <a:t> </a:t>
            </a:r>
            <a:r>
              <a:rPr lang="ru-KZ" dirty="0" err="1"/>
              <a:t>биотехнологиялық</a:t>
            </a:r>
            <a:r>
              <a:rPr lang="ru-KZ" dirty="0"/>
              <a:t> </a:t>
            </a:r>
            <a:r>
              <a:rPr lang="ru-KZ" dirty="0" err="1"/>
              <a:t>әдістері</a:t>
            </a:r>
            <a:r>
              <a:rPr lang="ru-KZ" dirty="0"/>
              <a:t> </a:t>
            </a:r>
            <a:r>
              <a:rPr lang="ru-KZ" dirty="0" err="1"/>
              <a:t>регенерацияланған</a:t>
            </a:r>
            <a:r>
              <a:rPr lang="ru-KZ" dirty="0"/>
              <a:t> </a:t>
            </a:r>
            <a:r>
              <a:rPr lang="ru-KZ" dirty="0" err="1"/>
              <a:t>өсімдіктерді</a:t>
            </a:r>
            <a:r>
              <a:rPr lang="ru-KZ" dirty="0"/>
              <a:t> </a:t>
            </a:r>
            <a:r>
              <a:rPr lang="ru-KZ" dirty="0" err="1"/>
              <a:t>алуға</a:t>
            </a:r>
            <a:r>
              <a:rPr lang="ru-KZ" dirty="0"/>
              <a:t> </a:t>
            </a:r>
            <a:r>
              <a:rPr lang="ru-KZ" dirty="0" err="1"/>
              <a:t>негізделген</a:t>
            </a:r>
            <a:r>
              <a:rPr lang="ru-KZ" dirty="0"/>
              <a:t>, </a:t>
            </a:r>
            <a:r>
              <a:rPr lang="ru-KZ" dirty="0" err="1"/>
              <a:t>бұл</a:t>
            </a:r>
            <a:r>
              <a:rPr lang="ru-KZ" dirty="0"/>
              <a:t> </a:t>
            </a:r>
            <a:r>
              <a:rPr lang="ru-KZ" dirty="0" err="1"/>
              <a:t>тұқым</a:t>
            </a:r>
            <a:r>
              <a:rPr lang="ru-KZ" dirty="0"/>
              <a:t> </a:t>
            </a:r>
            <a:r>
              <a:rPr lang="ru-KZ" dirty="0" err="1"/>
              <a:t>өсіру</a:t>
            </a:r>
            <a:r>
              <a:rPr lang="ru-KZ" dirty="0"/>
              <a:t> </a:t>
            </a:r>
            <a:r>
              <a:rPr lang="ru-KZ" dirty="0" err="1"/>
              <a:t>процесін</a:t>
            </a:r>
            <a:r>
              <a:rPr lang="ru-KZ" dirty="0"/>
              <a:t> </a:t>
            </a:r>
            <a:r>
              <a:rPr lang="ru-KZ" dirty="0" err="1"/>
              <a:t>жеңілдетеді</a:t>
            </a:r>
            <a:r>
              <a:rPr lang="ru-KZ" dirty="0"/>
              <a:t> және </a:t>
            </a:r>
            <a:r>
              <a:rPr lang="ru-KZ" dirty="0" err="1"/>
              <a:t>тездетеді</a:t>
            </a:r>
            <a:r>
              <a:rPr lang="ru-KZ" dirty="0"/>
              <a:t>. Жасушалық және </a:t>
            </a:r>
            <a:r>
              <a:rPr lang="ru-KZ" dirty="0" err="1"/>
              <a:t>гендік</a:t>
            </a:r>
            <a:r>
              <a:rPr lang="ru-KZ" dirty="0"/>
              <a:t> инженерия </a:t>
            </a:r>
            <a:r>
              <a:rPr lang="ru-KZ" dirty="0" err="1"/>
              <a:t>өсімдіктердің</a:t>
            </a:r>
            <a:r>
              <a:rPr lang="ru-KZ" dirty="0"/>
              <a:t> </a:t>
            </a:r>
            <a:r>
              <a:rPr lang="ru-KZ" dirty="0" err="1"/>
              <a:t>генетикалық</a:t>
            </a:r>
            <a:r>
              <a:rPr lang="ru-KZ" dirty="0"/>
              <a:t> </a:t>
            </a:r>
            <a:r>
              <a:rPr lang="ru-KZ" dirty="0" err="1"/>
              <a:t>негізін</a:t>
            </a:r>
            <a:r>
              <a:rPr lang="ru-KZ" dirty="0"/>
              <a:t> </a:t>
            </a:r>
            <a:r>
              <a:rPr lang="ru-KZ" dirty="0" err="1"/>
              <a:t>кеңейту</a:t>
            </a:r>
            <a:r>
              <a:rPr lang="ru-KZ" dirty="0"/>
              <a:t> және </a:t>
            </a:r>
            <a:r>
              <a:rPr lang="ru-KZ" dirty="0" err="1"/>
              <a:t>түбегейлі</a:t>
            </a:r>
            <a:r>
              <a:rPr lang="ru-KZ" dirty="0"/>
              <a:t> </a:t>
            </a:r>
            <a:r>
              <a:rPr lang="ru-KZ" dirty="0" err="1"/>
              <a:t>жаңа</a:t>
            </a:r>
            <a:r>
              <a:rPr lang="ru-KZ" dirty="0"/>
              <a:t> </a:t>
            </a:r>
            <a:r>
              <a:rPr lang="ru-KZ" dirty="0" err="1"/>
              <a:t>нысандарын</a:t>
            </a:r>
            <a:r>
              <a:rPr lang="ru-KZ" dirty="0"/>
              <a:t> </a:t>
            </a:r>
            <a:r>
              <a:rPr lang="ru-KZ" dirty="0" err="1"/>
              <a:t>құру</a:t>
            </a:r>
            <a:r>
              <a:rPr lang="ru-KZ" dirty="0"/>
              <a:t> </a:t>
            </a:r>
            <a:r>
              <a:rPr lang="ru-KZ" dirty="0" err="1"/>
              <a:t>үшін</a:t>
            </a:r>
            <a:r>
              <a:rPr lang="ru-KZ" dirty="0"/>
              <a:t> </a:t>
            </a:r>
            <a:r>
              <a:rPr lang="ru-KZ" dirty="0" err="1"/>
              <a:t>мүлдем</a:t>
            </a:r>
            <a:r>
              <a:rPr lang="ru-KZ" dirty="0"/>
              <a:t> </a:t>
            </a:r>
            <a:r>
              <a:rPr lang="ru-KZ" dirty="0" err="1"/>
              <a:t>жаңа</a:t>
            </a:r>
            <a:r>
              <a:rPr lang="ru-KZ" dirty="0"/>
              <a:t> </a:t>
            </a:r>
            <a:r>
              <a:rPr lang="ru-KZ" dirty="0" err="1"/>
              <a:t>мүмкіндіктер</a:t>
            </a:r>
            <a:r>
              <a:rPr lang="ru-KZ" dirty="0"/>
              <a:t> </a:t>
            </a:r>
            <a:r>
              <a:rPr lang="ru-KZ" dirty="0" err="1"/>
              <a:t>ашады</a:t>
            </a:r>
            <a:r>
              <a:rPr lang="ru-K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36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B11B3-E642-9F5B-393D-4F0841F1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модификацияланған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(ГМ) 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өнімдерін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алу</a:t>
            </a:r>
            <a:endParaRPr lang="ru-KZ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E4E73-88FA-8DBC-F408-CF675162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36979" cy="4195481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шаруашылығында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қолданылатын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өздерінің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табиғи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даму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үдерістерінен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адамдар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тарапынан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олардың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ішінен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д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өнімді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не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өсіруге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ыңғайлыларын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таңдап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ала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бастағаннан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бастап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айрылған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болатын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r>
              <a:rPr lang="ru-RU" b="0" i="0" dirty="0" err="1">
                <a:effectLst/>
                <a:latin typeface="Times New Roman" panose="02020603050405020304" pitchFamily="18" charset="0"/>
              </a:rPr>
              <a:t>Адамдар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өздеріне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қажетті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белгілерін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дамыту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мақсатында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табиғи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заңдылық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үдерістерін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өте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жылдам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қарқында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өзгертуде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соңғы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н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тижесінің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байыбына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толық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жетпей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жатып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бактерия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гендерін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өсімдіктерге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немесе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генін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басқа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түрдегі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өсімдіктерге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ендіру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да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өз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жалғасын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табуда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Сондықтан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</a:t>
            </a:r>
            <a:br>
              <a:rPr lang="ru-RU" dirty="0"/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биотехнология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жетістіктерін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табиғатқа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қарқынды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түрде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ендіру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н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болашақ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ұрпаққа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қатты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өзгерген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лемді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қалдыру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қауіпі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туып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отыр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7253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4E0331-0141-4971-1461-38399C97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773723"/>
            <a:ext cx="10566009" cy="4781950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Қазіргі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кезде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модификациланған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(ГМ)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лемдік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ауылшаруашылығында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өндірілетін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өнімдердің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бірталай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бөлігін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құрайды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не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мұндай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технология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үдерістері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қарай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дамуда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dirty="0"/>
            </a:br>
            <a:r>
              <a:rPr lang="ru-RU" b="0" i="1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1" dirty="0" err="1">
                <a:effectLst/>
                <a:latin typeface="Times New Roman" panose="02020603050405020304" pitchFamily="18" charset="0"/>
              </a:rPr>
              <a:t>модификацияланған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 (ГМ)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деп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ағзасына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жат  ген,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яғни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трансген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ендірілген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айтылады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dirty="0"/>
            </a:br>
            <a:r>
              <a:rPr lang="ru-RU" b="0" i="0" dirty="0" err="1">
                <a:effectLst/>
                <a:latin typeface="Times New Roman" panose="02020603050405020304" pitchFamily="18" charset="0"/>
              </a:rPr>
              <a:t>Өздерінің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жапырақтарында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тамырлары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немесе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д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ндері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құрамында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  д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рілік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заттары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бар,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көптеген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улы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гербицидтер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заттарға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төзімді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зиянды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  ж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ндіктер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жемейтін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сұрыптары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шығарылуда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 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7A3FC-D894-6CF0-DA24-12544713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88" y="4008266"/>
            <a:ext cx="69913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A0E8D2-8A65-0C42-584A-21BB6328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1073" cy="435133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ГМ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өсімдіктерін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жасау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өте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көп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қаражаттарды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талап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етеді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Сондықтан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ғалымдар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тарапынан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өсімдіктердің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көп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таралған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яғни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жүгері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 соя,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мақта,канол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сияқты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түрлерін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шығару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жұмыстары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қолға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алынған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еді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 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Жер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шарында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сояның50%,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мақтаның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20%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көлемінде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генетикалық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модификацияланған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түрлері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өсіріледі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АҚШ-да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өсірілетін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барлық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сояның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(90%),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жүгерінің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(75%) ж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ə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мақтаның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жартысына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жуығы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ГМ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өсімдіктері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табылады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Бұдан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басқа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маңызы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ГМ-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өсімдіктері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қатарында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канола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жертүйнек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асқабақ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ж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ə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 папайя 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өсімдіктерін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айтуға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болады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Қазіргі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кезде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кофе  мен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күнбағыстың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ГМ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түрлерін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шығару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жұмыстары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өз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жалғасын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табуда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  <a:endParaRPr lang="ru-K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011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686A8-8858-88C2-472C-07E5104F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3" y="2286163"/>
            <a:ext cx="6752493" cy="41568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биотехнологиясы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саласындағы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ғалымдардың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өнімнің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шығымдылығын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қоректік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құндылығын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арттыруға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қолайсыз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табиғи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жағдайларға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фитопатогенді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микроорганизмдер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зиянкестердің</a:t>
            </a:r>
            <a:br>
              <a:rPr lang="ru-RU" sz="1400" dirty="0"/>
            </a:b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серіне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төзімділігін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жоғарылатуға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сонымен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қатар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м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дени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р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err="1">
                <a:latin typeface="Times New Roman" panose="02020603050405020304" pitchFamily="18" charset="0"/>
              </a:rPr>
              <a:t>т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үрлілігі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мен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ресурстарын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сақтау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м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селелеріне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бағытталған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М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дени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түрлерін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көбейтудегі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жетістіктер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жасушаларын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дістерін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жетілдірумен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байланысты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келеді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Екінші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дүние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жүзілік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соғыстан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кейін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астық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дақылдарының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жоғары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шығару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бағытында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селекциялық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жұмыстар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жүргізіле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бастады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Олардың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н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бидайдың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Мексикада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),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күріштің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Филиппинде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),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жүгерінің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(сорго),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сұлының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жүгерінің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т.б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астық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тұқымдастарының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түрлері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болды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D9C895-8C4F-1D51-5782-5472D849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26" y="2847729"/>
            <a:ext cx="4326817" cy="3063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732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24F3F-93F9-8834-B258-40EE161F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286163"/>
            <a:ext cx="7029450" cy="41003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dirty="0" err="1">
                <a:latin typeface="Times New Roman" panose="02020603050405020304" pitchFamily="18" charset="0"/>
              </a:rPr>
              <a:t>Ж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сұрыптарды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жергілікті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желілермен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шағылыстыру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өнімділігі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табиғаттың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қолайсыз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жағдайларына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төзімді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алуға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мүмкіншілік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туғызды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Қазіргі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зерттеулер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зиянкестер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ауруларға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құрғақшылыққа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төзімді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мен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бағытталып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отыр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шағылыстыру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дістеріне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негізделіп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қана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қоймай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сонымен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қатар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биологиялық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ртүрлілігін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қамтамасыз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ететін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молекулалық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механизмдерге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бағытталған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сер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м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дени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сұрыптарын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көздейтін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гендік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инженерия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дістеріне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жасушалардың,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протопластар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мен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ұлпалардың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пайдаланатын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технологияларға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сүйенеді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объектісіне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бейімделген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рекомбинантты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ДНҚ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технологиясы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түр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аралық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шағылыстыруда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кезедесетін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кедергілерге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қарсы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тұруға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ауруға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шалдыққан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ұлпаларындағы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вирустарды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анықтауға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беруі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себепті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н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вирустардан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екпе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материалдарды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пайдалану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сапалы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құнды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қол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жеткізіледі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41A30-7B5B-2605-0C7C-604AF4463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22" y="3021505"/>
            <a:ext cx="3992621" cy="27155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39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EA92F-43BD-6FCB-32E3-34B96BE5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143000"/>
            <a:ext cx="4287449" cy="497374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Осындай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м</a:t>
            </a:r>
            <a:r>
              <a:rPr lang="en-US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дени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сұрыптарын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жақсарту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b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мақсатындағы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қазіргі</a:t>
            </a:r>
            <a:br>
              <a:rPr lang="ru-RU" sz="2300" dirty="0">
                <a:solidFill>
                  <a:srgbClr val="FFFFFF"/>
                </a:solidFill>
              </a:rPr>
            </a:b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кезде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көп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қолданылатын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жасушасын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дістері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b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қатарында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ұлпалық</a:t>
            </a:r>
            <a:br>
              <a:rPr lang="ru-RU" sz="2300" dirty="0">
                <a:solidFill>
                  <a:srgbClr val="FFFFFF"/>
                </a:solidFill>
              </a:rPr>
            </a:b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ж</a:t>
            </a:r>
            <a:r>
              <a:rPr lang="en-US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не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дақылдарды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пайдалану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ж</a:t>
            </a:r>
            <a:r>
              <a:rPr lang="en-US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не  </a:t>
            </a:r>
            <a:b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протопластарды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біріктіруді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b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айтуға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3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23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KZ" sz="2300" dirty="0">
              <a:solidFill>
                <a:srgbClr val="FFFFFF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9E5DFA-ECD5-2078-329A-6C5D03F6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106" y="1872632"/>
            <a:ext cx="3993226" cy="4017612"/>
          </a:xfrm>
        </p:spPr>
      </p:pic>
    </p:spTree>
    <p:extLst>
      <p:ext uri="{BB962C8B-B14F-4D97-AF65-F5344CB8AC3E}">
        <p14:creationId xmlns:p14="http://schemas.microsoft.com/office/powerpoint/2010/main" val="104607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B9D3A-1C3F-A233-9A13-F86CCE6F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1"/>
            <a:ext cx="9334500" cy="346583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700" b="1" i="1" dirty="0">
                <a:effectLst/>
                <a:latin typeface="Times New Roman" panose="02020603050405020304" pitchFamily="18" charset="0"/>
              </a:rPr>
              <a:t>І. </a:t>
            </a:r>
            <a:r>
              <a:rPr lang="ru-RU" sz="1700" b="1" i="1" dirty="0" err="1">
                <a:effectLst/>
                <a:latin typeface="Times New Roman" panose="02020603050405020304" pitchFamily="18" charset="0"/>
              </a:rPr>
              <a:t>Ұлпалық</a:t>
            </a:r>
            <a:r>
              <a:rPr lang="ru-RU" sz="1700" b="1" i="1" dirty="0">
                <a:effectLst/>
                <a:latin typeface="Times New Roman" panose="02020603050405020304" pitchFamily="18" charset="0"/>
              </a:rPr>
              <a:t> ж</a:t>
            </a:r>
            <a:r>
              <a:rPr lang="en-US" sz="1700" b="1" i="1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1" i="1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700" b="1" i="1" u="none" strike="noStrike" dirty="0" err="1">
                <a:effectLst/>
                <a:latin typeface="Times New Roman" panose="02020603050405020304" pitchFamily="18" charset="0"/>
                <a:hlinkClick r:id="rId2"/>
              </a:rPr>
              <a:t>жасушалық</a:t>
            </a:r>
            <a:r>
              <a:rPr lang="ru-RU" sz="1700" b="1" i="1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sz="1700" b="1" i="1" u="none" strike="noStrike" dirty="0" err="1">
                <a:effectLst/>
                <a:latin typeface="Times New Roman" panose="02020603050405020304" pitchFamily="18" charset="0"/>
                <a:hlinkClick r:id="rId2"/>
              </a:rPr>
              <a:t>дақылдарды</a:t>
            </a:r>
            <a:r>
              <a:rPr lang="ru-RU" sz="1700" b="1" i="1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sz="1700" b="1" i="1" u="none" strike="noStrike" dirty="0" err="1">
                <a:effectLst/>
                <a:latin typeface="Times New Roman" panose="02020603050405020304" pitchFamily="18" charset="0"/>
                <a:hlinkClick r:id="rId2"/>
              </a:rPr>
              <a:t>пайдалану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Соңғы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жылдардағы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өнерк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сіптік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ауылшаруашылық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биотехнологиясы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саласының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кейбір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шаруашылыққа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маңызды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м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селелерін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шешу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бағытындағы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болашағы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зор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дістерінің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жасушаларын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техникасы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болып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табылады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сондықтан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оларды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өсіру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кезінде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микробиологиялық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д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стүрлі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дістер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мен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құрал-жабдықтар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қолданылады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Олардың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ерекшелігі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700" b="0" i="1" dirty="0">
                <a:effectLst/>
                <a:latin typeface="Times New Roman" panose="02020603050405020304" pitchFamily="18" charset="0"/>
              </a:rPr>
              <a:t>in vitro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жағдайында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ұзақ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уақыт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өсірген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кезінде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бастапқы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негізгі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белгілері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мен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тотипотенттілігін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сақтап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қалуы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н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тижесінде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дақылданған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денелік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соматикалық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жасушадан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өсуге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көбеюге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қабілетті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бүтін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болу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мүмкіндігі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бізге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белгілі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Жыныссыз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көбею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дісімен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болған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атауға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1903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жылы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АҚШ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ғалымы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Уэббер «клон» (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грекше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700" b="0" i="0" dirty="0" err="1">
                <a:effectLst/>
                <a:latin typeface="Times New Roman" panose="02020603050405020304" pitchFamily="18" charset="0"/>
              </a:rPr>
              <a:t>klon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 -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көбейтуге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қабілетті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сабақ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немесе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көшет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)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деген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терминді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ұсынды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700" dirty="0"/>
            </a:br>
            <a:endParaRPr lang="ru-KZ" sz="1700" dirty="0"/>
          </a:p>
        </p:txBody>
      </p:sp>
    </p:spTree>
    <p:extLst>
      <p:ext uri="{BB962C8B-B14F-4D97-AF65-F5344CB8AC3E}">
        <p14:creationId xmlns:p14="http://schemas.microsoft.com/office/powerpoint/2010/main" val="60051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B24F1-963D-09FF-86CB-494825F6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0" i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Қазіргі  кезде  жасушалық  дақылдау  жұмыстарында  келесі  бағыттағы  жаңа технологиялар жасалынуда:</a:t>
            </a:r>
            <a:endParaRPr lang="ru-KZ" sz="2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24961-7AB4-DBB8-0845-29B00021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1. 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Өнерк</a:t>
            </a:r>
            <a:r>
              <a:rPr lang="en-US" sz="1400" b="0" i="1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сіптік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400" b="0" i="1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діспен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өсімдіктерден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биологиялық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активті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бағалы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заттар</a:t>
            </a:r>
            <a:r>
              <a:rPr lang="ru-RU" sz="1400" b="0" i="1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Мұндай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өндірістің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негізінде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дақылдардың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бастапқы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белгілерімен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екінші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реттік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метаболиттерді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синтездеуге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қабілеттілігін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сақтауы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жатыр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 Жасушаларды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дақылдаудың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к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дімгі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плантацияларда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өсірілетін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өсімдіктермен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салыстырғанда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бірнеше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артықшылығы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бар. </a:t>
            </a:r>
          </a:p>
          <a:p>
            <a:pPr>
              <a:lnSpc>
                <a:spcPct val="90000"/>
              </a:lnSpc>
            </a:pP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Атап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айтқанда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: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·мутагенез, селекция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гендік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инженерия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дістерімен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жаңа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штаммдарын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мүмкіндігі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;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·продуцент-жасушалардың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өнімділігінің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климаттық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маусымдық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жағдайларға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т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уелсіздігі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;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·жасушаларды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жағдайларының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стандартизациялау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оптимизациялау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мүмкіншілігі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;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·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жасушаның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өсуі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мен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өнімділігін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бақылау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мүмкіндігі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400" dirty="0"/>
            </a:b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лемдегі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көптеген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елдерде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жүргізілген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ғылыми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зертханалардағы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т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жірибе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жұмыстары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биомассаны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өнерк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сіптік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деңгейде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алуды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іске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асырып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отыр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(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мысалы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Ресейде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адамтамыр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(женьшень),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Жапонияда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–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шиконин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).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Мұндай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өндірістің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жоғары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өнімділігі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(т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улігіне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бір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литр  қоректік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ортадан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13 грамм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құрғақ</a:t>
            </a:r>
            <a:br>
              <a:rPr lang="ru-RU" sz="1400" dirty="0"/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масса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) ж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үлкен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көлемде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жүргізіле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алуы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мүмкіндігінің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тиімді</a:t>
            </a:r>
            <a:br>
              <a:rPr lang="ru-RU" sz="1400" dirty="0"/>
            </a:b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екенін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effectLst/>
                <a:latin typeface="Times New Roman" panose="02020603050405020304" pitchFamily="18" charset="0"/>
              </a:rPr>
              <a:t>көрсетеді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136284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D6F3E-E739-9E21-0D7E-1D03D19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645920"/>
            <a:ext cx="3552567" cy="447082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33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2. 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Ұлпа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ж</a:t>
            </a:r>
            <a:r>
              <a:rPr lang="en-US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не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жасуша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дақылдарын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b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</a:b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сауықтыру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ж</a:t>
            </a:r>
            <a:r>
              <a:rPr lang="en-US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не  тез 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клональды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көбейту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мақсатында</a:t>
            </a:r>
            <a:r>
              <a:rPr lang="ru-RU" sz="3300" b="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3300" b="0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пайдалану</a:t>
            </a:r>
            <a:r>
              <a:rPr lang="ru-RU" sz="33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KZ" sz="3300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A9C69-EFC8-048C-5E12-7155A296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82" y="928256"/>
            <a:ext cx="7523018" cy="51884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негізінен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меристемасын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жүзеге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асырылады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Апикальды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меристема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дегеніміз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дифференциацияланбаған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жасушалардан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тұратын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сабақ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ұшында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орналасқан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рқашан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өсуші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ж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мүшелерін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түзетін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 0,1 мм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бөлік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екендігі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бізге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белгілі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Ол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вирустан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таза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табылады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Times New Roman" panose="02020603050405020304" pitchFamily="18" charset="0"/>
              </a:rPr>
              <a:t>Меристема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жасушаларының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бөліну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кезінде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5-6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жапырақты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кішкентай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пайда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Бірнеше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апта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ішінде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өскен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сабақты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кейіннен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5-6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кішкентай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көшеттерге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бөлшектейді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Осы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көшеттерден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қолайлы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жағдай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қалыпты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өсіріледі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Клонды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микрокөбейтудің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техникасы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еңбекті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қажет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ететін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күрделі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үдеріс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Бірақ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та,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бұл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дісті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пайдаланудың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маңыздылығын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арттыратын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көптеген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ерекшеліктері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бар.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Мысалы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таңқурайды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осы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өсіру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кезінде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саны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жылына</a:t>
            </a:r>
            <a:br>
              <a:rPr lang="ru-RU" sz="1600" dirty="0"/>
            </a:br>
            <a:r>
              <a:rPr lang="ru-RU" sz="1600" b="0" i="0" dirty="0">
                <a:effectLst/>
                <a:latin typeface="Times New Roman" panose="02020603050405020304" pitchFamily="18" charset="0"/>
              </a:rPr>
              <a:t>50000-ға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дейін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жететін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болса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ал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қалыпты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50дей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ғана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алынады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Ұлпалық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жасушалық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дақылдау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дісі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вируссыз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жертүйнек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картоп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),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бақшалық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құлпынай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таңқурай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с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ндік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сұрыптары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мен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түрлерінің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коллекциясын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құру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ж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не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сирек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кездесетін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жойылып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 бара 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жатқан</a:t>
            </a:r>
            <a:br>
              <a:rPr lang="ru-RU" sz="1600" dirty="0"/>
            </a:b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геном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қорын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сақтау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мақсатында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 да </a:t>
            </a:r>
            <a:r>
              <a:rPr lang="ru-RU" sz="1600" b="0" i="0" dirty="0" err="1">
                <a:effectLst/>
                <a:latin typeface="Times New Roman" panose="02020603050405020304" pitchFamily="18" charset="0"/>
              </a:rPr>
              <a:t>қолданылады</a:t>
            </a:r>
            <a:r>
              <a:rPr lang="ru-RU" sz="16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70521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277A-B441-D0F6-152C-A7349810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0" i="0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3. 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Жасушалық  ж</a:t>
            </a:r>
            <a:r>
              <a:rPr lang="en-US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не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гендік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инженерия  </a:t>
            </a:r>
            <a:r>
              <a:rPr lang="en-US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дістерін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пайдалану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</a:t>
            </a:r>
            <a:b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арқылы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жасушаны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өзгерту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ж</a:t>
            </a:r>
            <a:r>
              <a:rPr lang="en-US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ə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не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оның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негізінде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b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өсімдікті</a:t>
            </a:r>
            <a:r>
              <a:rPr lang="ru-RU" sz="2000" b="0" i="1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2000" b="0" i="1" dirty="0" err="1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алу</a:t>
            </a:r>
            <a:r>
              <a:rPr lang="ru-RU" sz="2000" b="0" i="0" dirty="0">
                <a:solidFill>
                  <a:srgbClr val="EBEBEB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KZ" sz="2000" dirty="0">
              <a:solidFill>
                <a:srgbClr val="EBEBEB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52391-0C33-18F8-2EBB-4951E741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Times New Roman" panose="02020603050405020304" pitchFamily="18" charset="0"/>
              </a:rPr>
              <a:t>Жасушалық ж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гендік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инженерия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негізінде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жасушаға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геномды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бір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топ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немесе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жеке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енгізу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үшін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келесі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дістемелік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м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селелерді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ескеру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керек:</a:t>
            </a:r>
            <a:br>
              <a:rPr lang="ru-RU" sz="1700" dirty="0"/>
            </a:br>
            <a:r>
              <a:rPr lang="ru-RU" sz="1700" b="0" i="0" dirty="0">
                <a:effectLst/>
                <a:latin typeface="Times New Roman" panose="02020603050405020304" pitchFamily="18" charset="0"/>
              </a:rPr>
              <a:t>-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бөліп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геномнан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бөліп</a:t>
            </a:r>
            <a:r>
              <a:rPr lang="ru-RU" sz="1700" b="0" i="0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sz="17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алу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синтез ж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не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т.б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.);</a:t>
            </a:r>
            <a:br>
              <a:rPr lang="ru-RU" sz="1700" dirty="0"/>
            </a:br>
            <a:r>
              <a:rPr lang="ru-RU" sz="1700" b="0" i="0" dirty="0">
                <a:effectLst/>
                <a:latin typeface="Times New Roman" panose="02020603050405020304" pitchFamily="18" charset="0"/>
              </a:rPr>
              <a:t>-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протопластарына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қажетті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гендерді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енгізу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үшін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векторларды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құру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;</a:t>
            </a:r>
            <a:br>
              <a:rPr lang="ru-RU" sz="1700" dirty="0"/>
            </a:br>
            <a:r>
              <a:rPr lang="ru-RU" sz="1700" b="0" i="0" dirty="0">
                <a:effectLst/>
                <a:latin typeface="Times New Roman" panose="02020603050405020304" pitchFamily="18" charset="0"/>
              </a:rPr>
              <a:t>-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экзогенді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генетикалық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материалды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нуклеаза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ферментінің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серінен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қорғау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;</a:t>
            </a:r>
            <a:br>
              <a:rPr lang="ru-RU" sz="1700" dirty="0"/>
            </a:br>
            <a:r>
              <a:rPr lang="ru-RU" sz="1700" b="0" i="0" dirty="0">
                <a:effectLst/>
                <a:latin typeface="Times New Roman" panose="02020603050405020304" pitchFamily="18" charset="0"/>
              </a:rPr>
              <a:t>-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өсімдіктерден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u="none" strike="noStrike" dirty="0" err="1">
                <a:effectLst/>
                <a:latin typeface="Times New Roman" panose="02020603050405020304" pitchFamily="18" charset="0"/>
                <a:hlinkClick r:id="rId3"/>
              </a:rPr>
              <a:t>функциональды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активті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протопластарды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бөліп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алу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ru-RU" sz="1700" dirty="0"/>
            </a:b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Қарастырылып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отырған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дістер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өсімдіктердің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en-US" sz="1700" b="0" i="0" dirty="0">
                <a:effectLst/>
                <a:latin typeface="Times New Roman" panose="02020603050405020304" pitchFamily="18" charset="0"/>
              </a:rPr>
              <a:t>ə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ртүрлі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фитопатогендерге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төзімділігін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арттыруда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өсімдік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ақуызының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аминқышқылдық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</a:p>
          <a:p>
            <a:pPr>
              <a:lnSpc>
                <a:spcPct val="90000"/>
              </a:lnSpc>
            </a:pP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құрамын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  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жақсартуда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тиімді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dirty="0" err="1">
                <a:effectLst/>
                <a:latin typeface="Times New Roman" panose="02020603050405020304" pitchFamily="18" charset="0"/>
              </a:rPr>
              <a:t>саналады</a:t>
            </a:r>
            <a:r>
              <a:rPr lang="ru-RU" sz="1700" b="0" i="0" dirty="0">
                <a:effectLst/>
                <a:latin typeface="Times New Roman" panose="02020603050405020304" pitchFamily="18" charset="0"/>
              </a:rPr>
              <a:t>.</a:t>
            </a:r>
            <a:endParaRPr lang="ru-KZ" sz="1700" dirty="0"/>
          </a:p>
        </p:txBody>
      </p:sp>
      <p:pic>
        <p:nvPicPr>
          <p:cNvPr id="7" name="Graphic 6" descr="Флажок">
            <a:extLst>
              <a:ext uri="{FF2B5EF4-FFF2-40B4-BE49-F238E27FC236}">
                <a16:creationId xmlns:a16="http://schemas.microsoft.com/office/drawing/2014/main" id="{2778850B-91ED-E510-9C6C-8F3525C52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872" y="2672454"/>
            <a:ext cx="3413671" cy="341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0352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2675</Words>
  <Application>Microsoft Office PowerPoint</Application>
  <PresentationFormat>Широкоэкранный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Ион</vt:lpstr>
      <vt:lpstr> Өсімдіктердің сұрыптарын жақсарту. Өсімдіктердің аурулар мен зиянкестерге төзімділігін арттыру.</vt:lpstr>
      <vt:lpstr>Өсімдіктер биотехнологиясы</vt:lpstr>
      <vt:lpstr>Презентация PowerPoint</vt:lpstr>
      <vt:lpstr>Презентация PowerPoint</vt:lpstr>
      <vt:lpstr>Осындай  мəдени  өсімдіктердің  сұрыптарын  жақсарту   мақсатындағы  қазіргі кезде көп қолданылатын өсімдік жасушасын дақылдау əдістері  қатарында, ұлпалық жəне  жасушалық  дақылдарды  пайдалану  жəне   протопластарды  біріктіруді   айтуға болады.</vt:lpstr>
      <vt:lpstr>Презентация PowerPoint</vt:lpstr>
      <vt:lpstr>Қазіргі  кезде  жасушалық  дақылдау  жұмыстарында  келесі  бағыттағы  жаңа технологиялар жасалынуда:</vt:lpstr>
      <vt:lpstr>2. Ұлпа  жəне  жасуша  дақылдарын  өсімдіктерді   сауықтыру  жəне  тез клональды  көбейту  мақсатында  пайдалану. </vt:lpstr>
      <vt:lpstr>3. Жасушалық  жəне  гендік  инженерия  əдістерін  пайдалану   арқылы жасушаны  генетикалық  өзгерту  жəне  оның  негізінде   өсімдікті  алу. </vt:lpstr>
      <vt:lpstr>ІІ.Протопластарды біріктіру</vt:lpstr>
      <vt:lpstr>Презентация PowerPoint</vt:lpstr>
      <vt:lpstr>Жасушалық, генетикалық жəне хромосомалық инженерияның өсімдіктердің жаңа сұрыптарын шығарудағы маңызы</vt:lpstr>
      <vt:lpstr>Презентация PowerPoint</vt:lpstr>
      <vt:lpstr>Презентация PowerPoint</vt:lpstr>
      <vt:lpstr>Презентация PowerPoint</vt:lpstr>
      <vt:lpstr>Генетикалық инженерияны өсімдіктердің жаңа сұрыптарын шығаруда қолдану</vt:lpstr>
      <vt:lpstr>Презентация PowerPoint</vt:lpstr>
      <vt:lpstr>Презентация PowerPoint</vt:lpstr>
      <vt:lpstr>Геномдық жəне хромосомалық инженерия əдістерін фитобиотехнологияда қолдану</vt:lpstr>
      <vt:lpstr>Генетикалық модификацияланған (ГМ) өсімдік өнімдерін алу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Өсімдіктердің сұрыптарын жақсарту. Өсімдіктердің аурулар мен зиянкестерге төзімділігін арттыру.</dc:title>
  <dc:creator>Мамытова Нургуль</dc:creator>
  <cp:lastModifiedBy>Мамытова Нургуль</cp:lastModifiedBy>
  <cp:revision>20</cp:revision>
  <dcterms:created xsi:type="dcterms:W3CDTF">2022-09-15T15:42:51Z</dcterms:created>
  <dcterms:modified xsi:type="dcterms:W3CDTF">2022-09-16T06:46:23Z</dcterms:modified>
</cp:coreProperties>
</file>